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8" r:id="rId20"/>
  </p:sldIdLst>
  <p:sldSz cx="7561263" cy="1069181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2585" y="63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337767" y="1143000"/>
            <a:ext cx="2182467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4406902"/>
            <a:ext cx="77724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2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2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11/17/2021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1422400"/>
            <a:ext cx="5308600" cy="207010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1" y="5727700"/>
            <a:ext cx="5295900" cy="3949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" y="990601"/>
            <a:ext cx="528991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壹间公寓？对于公寓行业来说，是个陌生的品牌，但是对于蛇口人来说，壹间公寓再熟悉不过，连出租车司机都可以闭着眼睛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1181100"/>
            <a:ext cx="3173946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开到那里。近日，房东东和链家研究院一行走入了这家陌生又熟悉的公寓。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0" y="3619501"/>
            <a:ext cx="57708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公寓接待前厅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0" y="3848101"/>
            <a:ext cx="76944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先来看下这些数据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43001" y="4064002"/>
            <a:ext cx="4304063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多少套房间？11812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套，全部在蛇口，俨然是国内单区域最大的集中式公寓运营商！是不是太低调了？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43001" y="4292600"/>
            <a:ext cx="5368457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管理规模多大？50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多万平方，你们都在包租，而他是房产持有经营，好吧，蛇口房产均价已经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万以上了，50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万方=300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多亿市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43001" y="4495801"/>
            <a:ext cx="3270126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值，最大市值的集中式公寓已经诞生！某集中式品牌公寓已经哭昏在门口了！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43001" y="4724401"/>
            <a:ext cx="5313955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收入和利润多大？2016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年预计租金收入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亿多，千万级利润。这规模、资产、利润、现金流等综合指标，掐指一算，在品牌公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143000" y="4914900"/>
            <a:ext cx="1250342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寓中没有第一，也有第二呀。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143001" y="5143500"/>
            <a:ext cx="533800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据介绍，壹公寓是上市公司—招商蛇口旗下长租公寓业务，隶属于园区开发与运营部门，业务起步于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80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年代，多为配套宿舍项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43001" y="5346701"/>
            <a:ext cx="5313955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目，2008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年实现业务转型，2009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年起历经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年分为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期花费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2.7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亿对部分旧楼进行改造，形成目前的长租公寓业务。目前长租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143000" y="5537200"/>
            <a:ext cx="1923604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公寓业务有三个产品线：壹栈、壹间和壹棠。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1" y="2082801"/>
            <a:ext cx="5295900" cy="16510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1" y="4737100"/>
            <a:ext cx="5295900" cy="3492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" y="952502"/>
            <a:ext cx="266900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多少套房间？11812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套，国内单区域最大的集中式公寓运营商。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1181100"/>
            <a:ext cx="300563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管理规模多大？50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多万平方，房产持有经营，最大市值的集中式公寓。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0" y="1409700"/>
            <a:ext cx="4616648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收入和利润多大？数亿租金，千万级利润。规模、资产、利润、现金流等综合指标，在品牌公寓中首屈一指。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0" y="1638301"/>
            <a:ext cx="525785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这就是招商蛇口旗下产园发展的[壹]公寓。目前长租公寓业务有三个产品线：壹栈、壹间和壹棠。面对不同人群，不同的产品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43001" y="1841501"/>
            <a:ext cx="3270126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线有不同的服务与配套服务、运营模式以及营销推广策略，差异化定位清晰。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81100" y="3873501"/>
            <a:ext cx="5078313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“壹栈”公寓系列：定位为“青年白领公寓”，于交通便捷的城市配套区域，以紧凑户型、简单装修，为毕业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年之内、支付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43000" y="4064002"/>
            <a:ext cx="3077766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能力有限的青年白领人群，提供经济实惠、简单时尚的过渡性租住产品。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43000" y="4292600"/>
            <a:ext cx="19236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壹栈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143000" y="4521200"/>
            <a:ext cx="72135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因为一起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所以赞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965200"/>
            <a:ext cx="3810000" cy="524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1" y="6337301"/>
            <a:ext cx="4898777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中文名“壹栈”音同“驿站”，匹配青年白领人群过渡性居住产品；英文名“Habbitat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One"，意为”栖息地“，表达个性化的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143001" y="6540500"/>
            <a:ext cx="48090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居住意境。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6756401"/>
            <a:ext cx="5078313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“壹间”公寓系列：定位为“城市中产公寓”，于城市中心地段，以舒适户型、高档精装、拎包入住、管家式服务，为追求质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0" y="6959601"/>
            <a:ext cx="2404504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感生活的城市中产新贵阶层，提供全面的租住解决方案。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0" y="7188201"/>
            <a:ext cx="19236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壹间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43001" y="7416800"/>
            <a:ext cx="81753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美而不胜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恬淡为意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1" y="965201"/>
            <a:ext cx="5295900" cy="367029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939800"/>
            <a:ext cx="4660900" cy="6299201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" y="7327901"/>
            <a:ext cx="5118389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中文名“壹间”崇尚禅宗哲学，意为返朴归真、追求生活质感的生活态度；英文名“Apartment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One"，国际通识公寓产品，代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143000" y="7531100"/>
            <a:ext cx="1538883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表拎包入住，品质服务的居住形态。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7747001"/>
            <a:ext cx="5078313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“壹棠”公寓系列：定位为“中高端服务式公寓”，于外向型经济聚集区域，针对跨国企业中高管理层及其家庭成员，以及国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0" y="7950201"/>
            <a:ext cx="2789225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内高端商务精英，提供酒店式公寓产品、配套与国际化服务标准。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0" y="8178801"/>
            <a:ext cx="19236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壹棠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43001" y="8407400"/>
            <a:ext cx="81753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穿梭世界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居停壹棠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43001" y="8623301"/>
            <a:ext cx="496450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中文名“壹棠”音同”壹堂“，意为"世界宾客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欢聚一堂"，突显服务公寓国际化市场定位；英文名“Masion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One"，Mansion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43000" y="8826501"/>
            <a:ext cx="1346522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意为高端高层大户型公寓产品。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939800"/>
            <a:ext cx="4648200" cy="62865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1" y="914400"/>
            <a:ext cx="5295900" cy="4356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" y="5346701"/>
            <a:ext cx="1707199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最佳研究成果：中国长租公寓市场研究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143000" y="5575301"/>
            <a:ext cx="528991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获奖理由：该成果将中国长租公寓市场进行了简明易懂的分类研究，分析了三类居住性租赁公寓市场的机会点，并结合案例进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5765800"/>
            <a:ext cx="1923604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行机会点剖析，内容详实、有观点、有沉淀。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0" y="5994401"/>
            <a:ext cx="5126403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中央经济工作会议重点强调“房子是用来住的，不是用来炒的”。“促稳”成为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年一线城市房地产调控的主要目标。实行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0" y="6197601"/>
            <a:ext cx="528991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租售并举，培育和发展住房租赁市场，是深化住房制度改革的重要内容，是实现城镇居民住有所居目标的重要途径，同时也被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43000" y="6388100"/>
            <a:ext cx="3077766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作为两会热点再度提及。在大背景的影响之下，长租公寓市场再次升温。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43000" y="6616701"/>
            <a:ext cx="528991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《中国长租公寓市场研究》主要以明确长期居家、长期商务度假及短期商务旅游为市场研究重点，选取租期、驱动因素、家庭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43000" y="6819901"/>
            <a:ext cx="528991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周期分三层次对居住性物业租赁市场从客户属性角度进行划分，调研了居住性租赁物业目标市场状况，包含特征、物业类型、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43000" y="7010400"/>
            <a:ext cx="2885405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规模、发展趋势，为招商蛇口居住性租赁物业产品线建立打下基础。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143000" y="7239001"/>
            <a:ext cx="523701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壹公寓的所有房源都为自持物业，拥有独立的房产证。公司发展思路是“轻重结合、资管分离，同时获取资产升值和品牌溢价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143001" y="7442201"/>
            <a:ext cx="533800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的双重收益。整租改造、散租整合、收购自建是壹公寓主要路径。比如，壹间公寓，是一个小区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栋楼经过改造后运营，配套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43001" y="7632700"/>
            <a:ext cx="2019784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餐厅、公共洗衣房、会所、便利店等基础设施。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143000" y="7861301"/>
            <a:ext cx="1611018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产园发展：招商蛇口为产业园区赋能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143000" y="8089901"/>
            <a:ext cx="528991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招商蛇口深耕园区开发与运营，聚焦空间规划、产业聚集、生态圈服务，为产业创新赋能，并成立产业新城及园区发展，专注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143001" y="8293102"/>
            <a:ext cx="48090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产业发展。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927100"/>
            <a:ext cx="4978400" cy="33401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0" y="4546601"/>
            <a:ext cx="4978400" cy="354329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" y="4356101"/>
            <a:ext cx="1154162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中国产业新城代表——蛇口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8178801"/>
            <a:ext cx="961802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园区代表——蛇口网谷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1" y="914402"/>
            <a:ext cx="5295900" cy="4165599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1" y="5372101"/>
            <a:ext cx="5295900" cy="407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1" y="5143500"/>
            <a:ext cx="38472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壹间公寓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1" y="9563101"/>
            <a:ext cx="38472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壹栈公寓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1" y="1003300"/>
            <a:ext cx="5295900" cy="398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1" y="5143500"/>
            <a:ext cx="38472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壹棠公寓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143000" y="5372101"/>
            <a:ext cx="543418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目前，招商蛇口已在国内成功开发运营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个产业园区，总面积超过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500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万平方米。从主题园区到特色产业带，再到生态型片区，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5575301"/>
            <a:ext cx="3462486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招商蛇口赋予产业繁盛生长的能量，为城市经济多元化发展带来源源不断的活力。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4BBC6036-89B3-42E7-BE49-D16FBFDF2FC4}"/>
              </a:ext>
            </a:extLst>
          </p:cNvPr>
          <p:cNvSpPr/>
          <p:nvPr/>
        </p:nvSpPr>
        <p:spPr>
          <a:xfrm>
            <a:off x="-1" y="3145421"/>
            <a:ext cx="7561263" cy="1896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97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8AC51A4-1770-4471-98D5-FC27A8A33F98}"/>
              </a:ext>
            </a:extLst>
          </p:cNvPr>
          <p:cNvSpPr/>
          <p:nvPr/>
        </p:nvSpPr>
        <p:spPr>
          <a:xfrm>
            <a:off x="4883233" y="6589462"/>
            <a:ext cx="781471" cy="59805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006FD5-DB73-4886-95C7-43BF65EE37AC}"/>
              </a:ext>
            </a:extLst>
          </p:cNvPr>
          <p:cNvSpPr txBox="1"/>
          <p:nvPr/>
        </p:nvSpPr>
        <p:spPr>
          <a:xfrm>
            <a:off x="114371" y="3398915"/>
            <a:ext cx="1555968" cy="179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2700">
              <a:lnSpc>
                <a:spcPct val="100000"/>
              </a:lnSpc>
              <a:defRPr sz="1400" b="1" i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defRPr>
            </a:lvl1pPr>
          </a:lstStyle>
          <a:p>
            <a:pPr algn="ctr"/>
            <a:r>
              <a:rPr lang="zh-CN" altLang="en-US" sz="1164" dirty="0"/>
              <a:t>行业报告资源群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93E173-5825-4841-B00B-A6601E085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6" y="3669388"/>
            <a:ext cx="1165330" cy="1165330"/>
          </a:xfrm>
          <a:prstGeom prst="rect">
            <a:avLst/>
          </a:prstGeom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C2393EC2-B16E-41B7-B10A-7534D9782E4B}"/>
              </a:ext>
            </a:extLst>
          </p:cNvPr>
          <p:cNvSpPr txBox="1"/>
          <p:nvPr/>
        </p:nvSpPr>
        <p:spPr>
          <a:xfrm>
            <a:off x="2006480" y="3689614"/>
            <a:ext cx="5069003" cy="870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721" lvl="1" indent="-225721">
              <a:spcBef>
                <a:spcPts val="998"/>
              </a:spcBef>
              <a:buFont typeface="+mj-lt"/>
              <a:buAutoNum type="arabicPeriod"/>
            </a:pPr>
            <a:r>
              <a:rPr lang="zh-CN" altLang="en-US" sz="998" spc="-4" dirty="0">
                <a:latin typeface="等线"/>
              </a:rPr>
              <a:t>进群即领福利</a:t>
            </a:r>
            <a:r>
              <a:rPr lang="en-US" altLang="zh-CN" sz="998" spc="-4" dirty="0">
                <a:latin typeface="等线"/>
              </a:rPr>
              <a:t>《</a:t>
            </a:r>
            <a:r>
              <a:rPr lang="zh-CN" altLang="en-US" sz="998" spc="-4" dirty="0">
                <a:latin typeface="等线"/>
              </a:rPr>
              <a:t>报告与资源合编</a:t>
            </a:r>
            <a:r>
              <a:rPr lang="en-US" altLang="zh-CN" sz="998" spc="-4" dirty="0">
                <a:latin typeface="等线"/>
              </a:rPr>
              <a:t>》</a:t>
            </a:r>
            <a:r>
              <a:rPr lang="zh-CN" altLang="en-US" sz="998" spc="-4" dirty="0">
                <a:latin typeface="等线"/>
              </a:rPr>
              <a:t>，内有近百行业、上万份行研、管理及其他学习资源免费下载；</a:t>
            </a:r>
            <a:endParaRPr lang="en-US" altLang="zh-CN" sz="998" spc="-4" dirty="0">
              <a:latin typeface="等线"/>
            </a:endParaRPr>
          </a:p>
          <a:p>
            <a:pPr marL="225721" lvl="1" indent="-225721">
              <a:spcBef>
                <a:spcPts val="998"/>
              </a:spcBef>
              <a:buFont typeface="+mj-lt"/>
              <a:buAutoNum type="arabicPeriod"/>
            </a:pPr>
            <a:r>
              <a:rPr lang="zh-CN" altLang="en-US" sz="998" spc="-4" dirty="0">
                <a:latin typeface="等线"/>
              </a:rPr>
              <a:t>每日分享学习最新</a:t>
            </a:r>
            <a:r>
              <a:rPr lang="en-US" altLang="zh-CN" sz="998" spc="-4" dirty="0">
                <a:latin typeface="等线"/>
              </a:rPr>
              <a:t>6</a:t>
            </a:r>
            <a:r>
              <a:rPr sz="998" spc="-4" dirty="0">
                <a:latin typeface="等线"/>
              </a:rPr>
              <a:t>+份</a:t>
            </a:r>
            <a:r>
              <a:rPr lang="zh-CN" altLang="en-US" sz="998" spc="-4" dirty="0">
                <a:latin typeface="等线"/>
              </a:rPr>
              <a:t>精选行研资料；</a:t>
            </a:r>
            <a:endParaRPr lang="en-US" altLang="zh-CN" sz="998" spc="-4" dirty="0">
              <a:latin typeface="等线"/>
            </a:endParaRPr>
          </a:p>
          <a:p>
            <a:pPr marL="225721" lvl="1" indent="-225721">
              <a:spcBef>
                <a:spcPts val="998"/>
              </a:spcBef>
              <a:buFont typeface="+mj-lt"/>
              <a:buAutoNum type="arabicPeriod"/>
            </a:pPr>
            <a:r>
              <a:rPr lang="zh-CN" altLang="en-US" sz="998" spc="-4" dirty="0">
                <a:latin typeface="等线"/>
              </a:rPr>
              <a:t>群友交流，群主免费协助查询相关行业报告。</a:t>
            </a:r>
            <a:endParaRPr lang="en-US" altLang="zh-CN" sz="998" spc="-4" dirty="0">
              <a:latin typeface="等线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28E0713-FCEE-44A0-9264-4AA27B665F59}"/>
              </a:ext>
            </a:extLst>
          </p:cNvPr>
          <p:cNvSpPr txBox="1"/>
          <p:nvPr/>
        </p:nvSpPr>
        <p:spPr>
          <a:xfrm>
            <a:off x="168966" y="4834718"/>
            <a:ext cx="1446778" cy="115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60" algn="ctr"/>
            <a:r>
              <a:rPr sz="748" b="1" dirty="0" err="1">
                <a:solidFill>
                  <a:srgbClr val="FF4B41"/>
                </a:solidFill>
                <a:latin typeface="微软雅黑"/>
              </a:rPr>
              <a:t>微信扫码</a:t>
            </a:r>
            <a:r>
              <a:rPr lang="en-US" sz="748" b="1" dirty="0">
                <a:solidFill>
                  <a:srgbClr val="FF4B41"/>
                </a:solidFill>
                <a:latin typeface="微软雅黑"/>
              </a:rPr>
              <a:t> </a:t>
            </a:r>
            <a:r>
              <a:rPr lang="zh-CN" altLang="en-US" sz="748" b="1" dirty="0">
                <a:solidFill>
                  <a:srgbClr val="FF4B41"/>
                </a:solidFill>
                <a:latin typeface="微软雅黑"/>
              </a:rPr>
              <a:t>长期有效</a:t>
            </a:r>
            <a:endParaRPr sz="748" b="1" dirty="0">
              <a:solidFill>
                <a:srgbClr val="FF4B41"/>
              </a:solidFill>
              <a:latin typeface="微软雅黑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FD848F-C4BE-49F7-AD26-1EE75D6B5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7" y="5457605"/>
            <a:ext cx="1161846" cy="1127757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B3A0B248-818C-4FDF-BEF2-26E329404C8A}"/>
              </a:ext>
            </a:extLst>
          </p:cNvPr>
          <p:cNvSpPr txBox="1"/>
          <p:nvPr/>
        </p:nvSpPr>
        <p:spPr>
          <a:xfrm>
            <a:off x="1943117" y="5446223"/>
            <a:ext cx="5322453" cy="125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224">
              <a:lnSpc>
                <a:spcPct val="132000"/>
              </a:lnSpc>
              <a:spcBef>
                <a:spcPts val="998"/>
              </a:spcBef>
            </a:pPr>
            <a:r>
              <a:rPr lang="zh-CN" altLang="en-US" sz="998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知识星球 行业与管理资源 </a:t>
            </a:r>
            <a:r>
              <a:rPr lang="zh-CN" altLang="en-US" sz="998" spc="-4" dirty="0">
                <a:latin typeface="等线"/>
              </a:rPr>
              <a:t>是投资、产业研究、运营管理、价值传播等专业知识库，已成为产业生态圈、企业经营者及数据研究者的智慧工具。</a:t>
            </a:r>
          </a:p>
          <a:p>
            <a:pPr marR="4224">
              <a:lnSpc>
                <a:spcPct val="132000"/>
              </a:lnSpc>
              <a:spcBef>
                <a:spcPts val="998"/>
              </a:spcBef>
            </a:pPr>
            <a:r>
              <a:rPr lang="zh-CN" altLang="en-US" sz="998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知识星球 行业与管理资源</a:t>
            </a:r>
            <a:r>
              <a:rPr lang="zh-CN" altLang="en-US" sz="998" spc="-4" dirty="0">
                <a:latin typeface="等线"/>
                <a:cs typeface="等线"/>
              </a:rPr>
              <a:t>每月更新</a:t>
            </a:r>
            <a:r>
              <a:rPr lang="en-US" altLang="zh-CN" sz="998" spc="-4" dirty="0">
                <a:latin typeface="等线"/>
                <a:cs typeface="等线"/>
              </a:rPr>
              <a:t>5000+</a:t>
            </a:r>
            <a:r>
              <a:rPr lang="zh-CN" altLang="en-US" sz="998" spc="-4" dirty="0">
                <a:latin typeface="等线"/>
                <a:cs typeface="等线"/>
              </a:rPr>
              <a:t>份行业研究报告、商业计划、市场研究、企业运营及咨询管理方案等，涵盖科技、金融、教育、互联网、房地产、生物制药、医疗健康等；</a:t>
            </a:r>
          </a:p>
          <a:p>
            <a:pPr marR="4224">
              <a:lnSpc>
                <a:spcPct val="132000"/>
              </a:lnSpc>
              <a:spcBef>
                <a:spcPts val="998"/>
              </a:spcBef>
            </a:pPr>
            <a:r>
              <a:rPr lang="zh-CN" altLang="en-US" sz="998" dirty="0">
                <a:latin typeface="等线"/>
                <a:cs typeface="等线"/>
              </a:rPr>
              <a:t>加入后无限制免费下载阅读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263412E-8CBD-48B1-AE33-4655BBC461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3556" y="5192967"/>
            <a:ext cx="1774151" cy="17915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10560"/>
            <a:r>
              <a:rPr sz="1164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知识星球</a:t>
            </a:r>
            <a:r>
              <a:rPr sz="1164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164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行业与管理资源</a:t>
            </a:r>
            <a:endParaRPr sz="116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ED4F79C-3066-4F74-A367-64947463B5BC}"/>
              </a:ext>
            </a:extLst>
          </p:cNvPr>
          <p:cNvSpPr txBox="1"/>
          <p:nvPr/>
        </p:nvSpPr>
        <p:spPr>
          <a:xfrm>
            <a:off x="168966" y="6609398"/>
            <a:ext cx="1446778" cy="115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60" algn="ctr"/>
            <a:r>
              <a:rPr sz="748" b="1" dirty="0" err="1">
                <a:solidFill>
                  <a:srgbClr val="FF4B41"/>
                </a:solidFill>
                <a:latin typeface="微软雅黑"/>
              </a:rPr>
              <a:t>微信扫码</a:t>
            </a:r>
            <a:r>
              <a:rPr lang="en-US" sz="748" b="1" dirty="0">
                <a:solidFill>
                  <a:srgbClr val="FF4B41"/>
                </a:solidFill>
                <a:latin typeface="微软雅黑"/>
              </a:rPr>
              <a:t> </a:t>
            </a:r>
            <a:r>
              <a:rPr lang="zh-CN" altLang="en-US" sz="748" b="1" dirty="0">
                <a:solidFill>
                  <a:srgbClr val="FF4B41"/>
                </a:solidFill>
                <a:latin typeface="微软雅黑"/>
              </a:rPr>
              <a:t>行研无忧</a:t>
            </a:r>
            <a:endParaRPr sz="748" b="1" dirty="0">
              <a:solidFill>
                <a:srgbClr val="FF4B41"/>
              </a:solidFill>
              <a:latin typeface="微软雅黑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7B46EC-AB0E-4DF8-BE54-877AB7F0720E}"/>
              </a:ext>
            </a:extLst>
          </p:cNvPr>
          <p:cNvSpPr txBox="1"/>
          <p:nvPr/>
        </p:nvSpPr>
        <p:spPr>
          <a:xfrm>
            <a:off x="4921983" y="6727375"/>
            <a:ext cx="781471" cy="348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32" dirty="0"/>
              <a:t>合作及沟通，请联系客服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D5FEFF-7012-4D7D-A4F0-B9A462C2A29B}"/>
              </a:ext>
            </a:extLst>
          </p:cNvPr>
          <p:cNvSpPr txBox="1"/>
          <p:nvPr/>
        </p:nvSpPr>
        <p:spPr>
          <a:xfrm>
            <a:off x="5758052" y="7296444"/>
            <a:ext cx="647372" cy="207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48" dirty="0"/>
              <a:t>客服微信</a:t>
            </a:r>
            <a:r>
              <a:rPr lang="en-US" altLang="zh-CN" sz="748" dirty="0"/>
              <a:t>1</a:t>
            </a:r>
            <a:endParaRPr lang="zh-CN" altLang="en-US" sz="748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8FD2F9-EA4E-477C-944A-76AEB285E537}"/>
              </a:ext>
            </a:extLst>
          </p:cNvPr>
          <p:cNvSpPr txBox="1"/>
          <p:nvPr/>
        </p:nvSpPr>
        <p:spPr>
          <a:xfrm>
            <a:off x="1967407" y="7323164"/>
            <a:ext cx="3246273" cy="22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73" dirty="0"/>
              <a:t>（报告整理于网络，仅限于群友学习，请勿商用）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174E5C-B8E1-4EF6-B4C1-5889ADFC5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46" y="6574080"/>
            <a:ext cx="722364" cy="72236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2B55352-2213-4E5D-BA52-EF6870645930}"/>
              </a:ext>
            </a:extLst>
          </p:cNvPr>
          <p:cNvSpPr txBox="1"/>
          <p:nvPr/>
        </p:nvSpPr>
        <p:spPr>
          <a:xfrm>
            <a:off x="6575399" y="7296444"/>
            <a:ext cx="647372" cy="207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48" dirty="0"/>
              <a:t>客服微信</a:t>
            </a:r>
            <a:r>
              <a:rPr lang="en-US" altLang="zh-CN" sz="748" dirty="0"/>
              <a:t>2</a:t>
            </a:r>
            <a:endParaRPr lang="zh-CN" altLang="en-US" sz="748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45A225-84EE-4F7C-97D3-843E132B36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08" y="6589462"/>
            <a:ext cx="722364" cy="7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66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4BBC6036-89B3-42E7-BE49-D16FBFDF2FC4}"/>
              </a:ext>
            </a:extLst>
          </p:cNvPr>
          <p:cNvSpPr/>
          <p:nvPr/>
        </p:nvSpPr>
        <p:spPr>
          <a:xfrm>
            <a:off x="-1" y="3145421"/>
            <a:ext cx="7561263" cy="189678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97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8AC51A4-1770-4471-98D5-FC27A8A33F98}"/>
              </a:ext>
            </a:extLst>
          </p:cNvPr>
          <p:cNvSpPr/>
          <p:nvPr/>
        </p:nvSpPr>
        <p:spPr>
          <a:xfrm>
            <a:off x="4883233" y="6589462"/>
            <a:ext cx="781471" cy="598058"/>
          </a:xfrm>
          <a:prstGeom prst="right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97">
              <a:solidFill>
                <a:srgbClr val="FF000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006FD5-DB73-4886-95C7-43BF65EE37AC}"/>
              </a:ext>
            </a:extLst>
          </p:cNvPr>
          <p:cNvSpPr txBox="1"/>
          <p:nvPr/>
        </p:nvSpPr>
        <p:spPr>
          <a:xfrm>
            <a:off x="114371" y="3398915"/>
            <a:ext cx="1555968" cy="17915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2700">
              <a:lnSpc>
                <a:spcPct val="100000"/>
              </a:lnSpc>
              <a:defRPr sz="1400" b="1" i="0">
                <a:latin typeface="微软雅黑" panose="020B0503020204020204" pitchFamily="34" charset="-122"/>
                <a:ea typeface="微软雅黑" panose="020B0503020204020204" pitchFamily="34" charset="-122"/>
                <a:cs typeface="微软雅黑"/>
              </a:defRPr>
            </a:lvl1pPr>
          </a:lstStyle>
          <a:p>
            <a:pPr algn="ctr"/>
            <a:r>
              <a:rPr lang="zh-CN" altLang="en-US" sz="1164" dirty="0"/>
              <a:t>行业报告资源群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93E173-5825-4841-B00B-A6601E085B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06" y="3669388"/>
            <a:ext cx="1165330" cy="1165330"/>
          </a:xfrm>
          <a:prstGeom prst="rect">
            <a:avLst/>
          </a:prstGeom>
        </p:spPr>
      </p:pic>
      <p:sp>
        <p:nvSpPr>
          <p:cNvPr id="7" name="object 8">
            <a:extLst>
              <a:ext uri="{FF2B5EF4-FFF2-40B4-BE49-F238E27FC236}">
                <a16:creationId xmlns:a16="http://schemas.microsoft.com/office/drawing/2014/main" id="{C2393EC2-B16E-41B7-B10A-7534D9782E4B}"/>
              </a:ext>
            </a:extLst>
          </p:cNvPr>
          <p:cNvSpPr txBox="1"/>
          <p:nvPr/>
        </p:nvSpPr>
        <p:spPr>
          <a:xfrm>
            <a:off x="2006480" y="3689614"/>
            <a:ext cx="5069003" cy="8707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25721" lvl="1" indent="-225721">
              <a:spcBef>
                <a:spcPts val="998"/>
              </a:spcBef>
              <a:buFont typeface="+mj-lt"/>
              <a:buAutoNum type="arabicPeriod"/>
            </a:pPr>
            <a:r>
              <a:rPr lang="zh-CN" altLang="en-US" sz="998" spc="-4" dirty="0">
                <a:latin typeface="等线"/>
              </a:rPr>
              <a:t>进群即领福利</a:t>
            </a:r>
            <a:r>
              <a:rPr lang="en-US" altLang="zh-CN" sz="998" spc="-4" dirty="0">
                <a:latin typeface="等线"/>
              </a:rPr>
              <a:t>《</a:t>
            </a:r>
            <a:r>
              <a:rPr lang="zh-CN" altLang="en-US" sz="998" spc="-4" dirty="0">
                <a:latin typeface="等线"/>
              </a:rPr>
              <a:t>报告与资源合编</a:t>
            </a:r>
            <a:r>
              <a:rPr lang="en-US" altLang="zh-CN" sz="998" spc="-4" dirty="0">
                <a:latin typeface="等线"/>
              </a:rPr>
              <a:t>》</a:t>
            </a:r>
            <a:r>
              <a:rPr lang="zh-CN" altLang="en-US" sz="998" spc="-4" dirty="0">
                <a:latin typeface="等线"/>
              </a:rPr>
              <a:t>，内有近百行业、上万份行研、管理及其他学习资源免费下载；</a:t>
            </a:r>
            <a:endParaRPr lang="en-US" altLang="zh-CN" sz="998" spc="-4" dirty="0">
              <a:latin typeface="等线"/>
            </a:endParaRPr>
          </a:p>
          <a:p>
            <a:pPr marL="225721" lvl="1" indent="-225721">
              <a:spcBef>
                <a:spcPts val="998"/>
              </a:spcBef>
              <a:buFont typeface="+mj-lt"/>
              <a:buAutoNum type="arabicPeriod"/>
            </a:pPr>
            <a:r>
              <a:rPr lang="zh-CN" altLang="en-US" sz="998" spc="-4" dirty="0">
                <a:latin typeface="等线"/>
              </a:rPr>
              <a:t>每日分享学习最新</a:t>
            </a:r>
            <a:r>
              <a:rPr lang="en-US" altLang="zh-CN" sz="998" spc="-4" dirty="0">
                <a:latin typeface="等线"/>
              </a:rPr>
              <a:t>6</a:t>
            </a:r>
            <a:r>
              <a:rPr sz="998" spc="-4" dirty="0">
                <a:latin typeface="等线"/>
              </a:rPr>
              <a:t>+份</a:t>
            </a:r>
            <a:r>
              <a:rPr lang="zh-CN" altLang="en-US" sz="998" spc="-4" dirty="0">
                <a:latin typeface="等线"/>
              </a:rPr>
              <a:t>精选行研资料；</a:t>
            </a:r>
            <a:endParaRPr lang="en-US" altLang="zh-CN" sz="998" spc="-4" dirty="0">
              <a:latin typeface="等线"/>
            </a:endParaRPr>
          </a:p>
          <a:p>
            <a:pPr marL="225721" lvl="1" indent="-225721">
              <a:spcBef>
                <a:spcPts val="998"/>
              </a:spcBef>
              <a:buFont typeface="+mj-lt"/>
              <a:buAutoNum type="arabicPeriod"/>
            </a:pPr>
            <a:r>
              <a:rPr lang="zh-CN" altLang="en-US" sz="998" spc="-4" dirty="0">
                <a:latin typeface="等线"/>
              </a:rPr>
              <a:t>群友交流，群主免费协助查询相关行业报告。</a:t>
            </a:r>
            <a:endParaRPr lang="en-US" altLang="zh-CN" sz="998" spc="-4" dirty="0">
              <a:latin typeface="等线"/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028E0713-FCEE-44A0-9264-4AA27B665F59}"/>
              </a:ext>
            </a:extLst>
          </p:cNvPr>
          <p:cNvSpPr txBox="1"/>
          <p:nvPr/>
        </p:nvSpPr>
        <p:spPr>
          <a:xfrm>
            <a:off x="168966" y="4834718"/>
            <a:ext cx="1446778" cy="115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60" algn="ctr"/>
            <a:r>
              <a:rPr sz="748" b="1" dirty="0" err="1">
                <a:solidFill>
                  <a:srgbClr val="FF4B41"/>
                </a:solidFill>
                <a:latin typeface="微软雅黑"/>
              </a:rPr>
              <a:t>微信扫码</a:t>
            </a:r>
            <a:r>
              <a:rPr lang="en-US" sz="748" b="1" dirty="0">
                <a:solidFill>
                  <a:srgbClr val="FF4B41"/>
                </a:solidFill>
                <a:latin typeface="微软雅黑"/>
              </a:rPr>
              <a:t> </a:t>
            </a:r>
            <a:r>
              <a:rPr lang="zh-CN" altLang="en-US" sz="748" b="1" dirty="0">
                <a:solidFill>
                  <a:srgbClr val="FF4B41"/>
                </a:solidFill>
                <a:latin typeface="微软雅黑"/>
              </a:rPr>
              <a:t>长期有效</a:t>
            </a:r>
            <a:endParaRPr sz="748" b="1" dirty="0">
              <a:solidFill>
                <a:srgbClr val="FF4B41"/>
              </a:solidFill>
              <a:latin typeface="微软雅黑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BFD848F-C4BE-49F7-AD26-1EE75D6B5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47" y="5457605"/>
            <a:ext cx="1161846" cy="1127757"/>
          </a:xfrm>
          <a:prstGeom prst="rect">
            <a:avLst/>
          </a:prstGeom>
        </p:spPr>
      </p:pic>
      <p:sp>
        <p:nvSpPr>
          <p:cNvPr id="12" name="object 3">
            <a:extLst>
              <a:ext uri="{FF2B5EF4-FFF2-40B4-BE49-F238E27FC236}">
                <a16:creationId xmlns:a16="http://schemas.microsoft.com/office/drawing/2014/main" id="{B3A0B248-818C-4FDF-BEF2-26E329404C8A}"/>
              </a:ext>
            </a:extLst>
          </p:cNvPr>
          <p:cNvSpPr txBox="1"/>
          <p:nvPr/>
        </p:nvSpPr>
        <p:spPr>
          <a:xfrm>
            <a:off x="1943117" y="5446223"/>
            <a:ext cx="5322453" cy="12508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R="4224">
              <a:lnSpc>
                <a:spcPct val="132000"/>
              </a:lnSpc>
              <a:spcBef>
                <a:spcPts val="998"/>
              </a:spcBef>
            </a:pPr>
            <a:r>
              <a:rPr lang="zh-CN" altLang="en-US" sz="998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知识星球 行业与管理资源 </a:t>
            </a:r>
            <a:r>
              <a:rPr lang="zh-CN" altLang="en-US" sz="998" spc="-4" dirty="0">
                <a:latin typeface="等线"/>
              </a:rPr>
              <a:t>是投资、产业研究、运营管理、价值传播等专业知识库，已成为产业生态圈、企业经营者及数据研究者的智慧工具。</a:t>
            </a:r>
          </a:p>
          <a:p>
            <a:pPr marR="4224">
              <a:lnSpc>
                <a:spcPct val="132000"/>
              </a:lnSpc>
              <a:spcBef>
                <a:spcPts val="998"/>
              </a:spcBef>
            </a:pPr>
            <a:r>
              <a:rPr lang="zh-CN" altLang="en-US" sz="998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知识星球 行业与管理资源</a:t>
            </a:r>
            <a:r>
              <a:rPr lang="zh-CN" altLang="en-US" sz="998" spc="-4" dirty="0">
                <a:latin typeface="等线"/>
                <a:cs typeface="等线"/>
              </a:rPr>
              <a:t>每月更新</a:t>
            </a:r>
            <a:r>
              <a:rPr lang="en-US" altLang="zh-CN" sz="998" spc="-4" dirty="0">
                <a:latin typeface="等线"/>
                <a:cs typeface="等线"/>
              </a:rPr>
              <a:t>5000+</a:t>
            </a:r>
            <a:r>
              <a:rPr lang="zh-CN" altLang="en-US" sz="998" spc="-4" dirty="0">
                <a:latin typeface="等线"/>
                <a:cs typeface="等线"/>
              </a:rPr>
              <a:t>份行业研究报告、商业计划、市场研究、企业运营及咨询管理方案等，涵盖科技、金融、教育、互联网、房地产、生物制药、医疗健康等；</a:t>
            </a:r>
          </a:p>
          <a:p>
            <a:pPr marR="4224">
              <a:lnSpc>
                <a:spcPct val="132000"/>
              </a:lnSpc>
              <a:spcBef>
                <a:spcPts val="998"/>
              </a:spcBef>
            </a:pPr>
            <a:r>
              <a:rPr lang="zh-CN" altLang="en-US" sz="998" dirty="0">
                <a:latin typeface="等线"/>
                <a:cs typeface="等线"/>
              </a:rPr>
              <a:t>加入后无限制免费下载阅读</a:t>
            </a:r>
          </a:p>
        </p:txBody>
      </p:sp>
      <p:sp>
        <p:nvSpPr>
          <p:cNvPr id="11" name="object 2">
            <a:extLst>
              <a:ext uri="{FF2B5EF4-FFF2-40B4-BE49-F238E27FC236}">
                <a16:creationId xmlns:a16="http://schemas.microsoft.com/office/drawing/2014/main" id="{6263412E-8CBD-48B1-AE33-4655BBC461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93556" y="5192967"/>
            <a:ext cx="1774151" cy="179152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>
            <a:spAutoFit/>
          </a:bodyPr>
          <a:lstStyle/>
          <a:p>
            <a:pPr marL="10560"/>
            <a:r>
              <a:rPr sz="1164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知识星球</a:t>
            </a:r>
            <a:r>
              <a:rPr sz="1164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1164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行业与管理资源</a:t>
            </a:r>
            <a:endParaRPr sz="1164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object 4">
            <a:extLst>
              <a:ext uri="{FF2B5EF4-FFF2-40B4-BE49-F238E27FC236}">
                <a16:creationId xmlns:a16="http://schemas.microsoft.com/office/drawing/2014/main" id="{4ED4F79C-3066-4F74-A367-64947463B5BC}"/>
              </a:ext>
            </a:extLst>
          </p:cNvPr>
          <p:cNvSpPr txBox="1"/>
          <p:nvPr/>
        </p:nvSpPr>
        <p:spPr>
          <a:xfrm>
            <a:off x="168966" y="6609398"/>
            <a:ext cx="1446778" cy="11509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560" algn="ctr"/>
            <a:r>
              <a:rPr sz="748" b="1" dirty="0" err="1">
                <a:solidFill>
                  <a:srgbClr val="FF4B41"/>
                </a:solidFill>
                <a:latin typeface="微软雅黑"/>
              </a:rPr>
              <a:t>微信扫码</a:t>
            </a:r>
            <a:r>
              <a:rPr lang="en-US" sz="748" b="1" dirty="0">
                <a:solidFill>
                  <a:srgbClr val="FF4B41"/>
                </a:solidFill>
                <a:latin typeface="微软雅黑"/>
              </a:rPr>
              <a:t> </a:t>
            </a:r>
            <a:r>
              <a:rPr lang="zh-CN" altLang="en-US" sz="748" b="1" dirty="0">
                <a:solidFill>
                  <a:srgbClr val="FF4B41"/>
                </a:solidFill>
                <a:latin typeface="微软雅黑"/>
              </a:rPr>
              <a:t>行研无忧</a:t>
            </a:r>
            <a:endParaRPr sz="748" b="1" dirty="0">
              <a:solidFill>
                <a:srgbClr val="FF4B41"/>
              </a:solidFill>
              <a:latin typeface="微软雅黑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67B46EC-AB0E-4DF8-BE54-877AB7F0720E}"/>
              </a:ext>
            </a:extLst>
          </p:cNvPr>
          <p:cNvSpPr txBox="1"/>
          <p:nvPr/>
        </p:nvSpPr>
        <p:spPr>
          <a:xfrm>
            <a:off x="4921983" y="6727375"/>
            <a:ext cx="781471" cy="348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32" dirty="0"/>
              <a:t>合作及沟通，请联系客服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D5FEFF-7012-4D7D-A4F0-B9A462C2A29B}"/>
              </a:ext>
            </a:extLst>
          </p:cNvPr>
          <p:cNvSpPr txBox="1"/>
          <p:nvPr/>
        </p:nvSpPr>
        <p:spPr>
          <a:xfrm>
            <a:off x="5758052" y="7296444"/>
            <a:ext cx="647372" cy="207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48" dirty="0"/>
              <a:t>客服微信</a:t>
            </a:r>
            <a:r>
              <a:rPr lang="en-US" altLang="zh-CN" sz="748" dirty="0"/>
              <a:t>1</a:t>
            </a:r>
            <a:endParaRPr lang="zh-CN" altLang="en-US" sz="748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58FD2F9-EA4E-477C-944A-76AEB285E537}"/>
              </a:ext>
            </a:extLst>
          </p:cNvPr>
          <p:cNvSpPr txBox="1"/>
          <p:nvPr/>
        </p:nvSpPr>
        <p:spPr>
          <a:xfrm>
            <a:off x="1967407" y="7323164"/>
            <a:ext cx="3246273" cy="226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73" dirty="0"/>
              <a:t>（报告整理于网络，仅限于群友学习，请勿商用）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C4174E5C-B8E1-4EF6-B4C1-5889ADFC5A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9646" y="6574080"/>
            <a:ext cx="722364" cy="72236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2B55352-2213-4E5D-BA52-EF6870645930}"/>
              </a:ext>
            </a:extLst>
          </p:cNvPr>
          <p:cNvSpPr txBox="1"/>
          <p:nvPr/>
        </p:nvSpPr>
        <p:spPr>
          <a:xfrm>
            <a:off x="6575399" y="7296444"/>
            <a:ext cx="647372" cy="207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48" dirty="0"/>
              <a:t>客服微信</a:t>
            </a:r>
            <a:r>
              <a:rPr lang="en-US" altLang="zh-CN" sz="748" dirty="0"/>
              <a:t>2</a:t>
            </a:r>
            <a:endParaRPr lang="zh-CN" altLang="en-US" sz="748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45A225-84EE-4F7C-97D3-843E132B365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08" y="6589462"/>
            <a:ext cx="722364" cy="72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528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1" y="1358900"/>
            <a:ext cx="5295900" cy="3530599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1" y="5181601"/>
            <a:ext cx="5295900" cy="353059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" y="952502"/>
            <a:ext cx="528991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再看看壹公寓的三条产品线。面对不同人群，不同的产品线有不同的服务与配套服务、运营模式以及营销推广策略，差异化定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1" y="1155701"/>
            <a:ext cx="38472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位清晰。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1" y="4978401"/>
            <a:ext cx="38472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壹栈公寓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1" y="8801101"/>
            <a:ext cx="38472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壹栈公寓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1" y="927101"/>
            <a:ext cx="5295900" cy="3543299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1" y="4749800"/>
            <a:ext cx="5295900" cy="354329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1" y="4559300"/>
            <a:ext cx="38472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壹间公寓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1" y="8369301"/>
            <a:ext cx="38472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壹间公寓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1" y="1003300"/>
            <a:ext cx="5295900" cy="3987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1" y="5321300"/>
            <a:ext cx="5295900" cy="3975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" y="5143500"/>
            <a:ext cx="57708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壹棠服务公寓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0" y="9359901"/>
            <a:ext cx="57708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壹棠服务公寓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1" y="9588501"/>
            <a:ext cx="48090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产品线定位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1" y="939800"/>
            <a:ext cx="5295900" cy="2324101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0" y="3898899"/>
            <a:ext cx="5308600" cy="3987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" y="3340101"/>
            <a:ext cx="523701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壹公寓的所有房源都为自持物业，拥有独立的房产证。公司发展思路是“轻重结合、资管分离，同时获取资产升值和品牌溢价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1" y="3530600"/>
            <a:ext cx="533800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的双重收益。整租改造、散租整合、收购自建是壹公寓主要路径。比如，壹间公寓，是一个小区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栋楼经过改造后运营，配套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0" y="3733801"/>
            <a:ext cx="2115964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餐厅、公共洗衣房、会议室、便利店等基础设施。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901700"/>
            <a:ext cx="5308600" cy="3987800"/>
          </a:xfrm>
          <a:prstGeom prst="rect">
            <a:avLst/>
          </a:prstGeom>
          <a:noFill/>
        </p:spPr>
      </p:pic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0" y="4889499"/>
            <a:ext cx="5308600" cy="39878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0" y="901700"/>
            <a:ext cx="5308600" cy="3987800"/>
          </a:xfrm>
          <a:prstGeom prst="rect">
            <a:avLst/>
          </a:prstGeom>
          <a:noFill/>
        </p:spPr>
      </p:pic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30301" y="5181602"/>
            <a:ext cx="5295900" cy="365759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" y="4953001"/>
            <a:ext cx="1538883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壹公寓的三条产品线服务及运营模式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1" y="8966201"/>
            <a:ext cx="2596865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传统的公寓租赁，利润不高，壹公寓又如何来实现高收益呢？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1" y="9194801"/>
            <a:ext cx="2019784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壹公寓负责人认为，可以通过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方面进行实施：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0" y="9423401"/>
            <a:ext cx="3462486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第一是主要通过资源获取及功能错配、价值错配的物业项目，降低物业取得成本；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30301" y="2476500"/>
            <a:ext cx="5295900" cy="4025899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143000" y="952502"/>
            <a:ext cx="5341206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第二是通过标准化产品方案，合理提高人房比，进一步提升单位产值，壹间公寓已经做到了人房比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1:135，这个管理水准在同行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1143000" y="1155701"/>
            <a:ext cx="865622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中已经是相当高了；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143001" y="1384301"/>
            <a:ext cx="2019784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第三是集中区域，规模化发展，降低运营成本；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143000" y="1612901"/>
            <a:ext cx="528991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第四是将公寓租赁作为资本整合平台，整合与居住生活相关的社会配套资源与服务，短期看收益不会很大，但是从长期来看，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143000" y="1803400"/>
            <a:ext cx="76944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增长潜力非常大；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1143000" y="2032000"/>
            <a:ext cx="531716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第五是合理利用资金杠杆，对于国内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REITS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逐渐开放后，利用现金流稳定等特点，吸引保险和养老资金进行投资，获取理想的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143000" y="2235201"/>
            <a:ext cx="28854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收益。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1143000" y="6642100"/>
            <a:ext cx="528991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壹公寓已经取得不菲的成绩，但是从深圳走向全国的过程中，也面临很多挑战。公司业务的组织架构如何搭建、公司全国定位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43000" y="6845301"/>
            <a:ext cx="528991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是否与深圳蛇口定位一致、产品是否建立标准化、系统是否已经开发完毕、产品成本效益与客户体验如何平衡、业务如何运营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1143000" y="7048502"/>
            <a:ext cx="528991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都是需要公司去研究。同时，更多的地产公司进入到长租公寓领域，特别是万科、龙湖等地产巨头，如何扬长避短，也是壹公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143000" y="7239001"/>
            <a:ext cx="865622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寓高层值得深思的！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143000" y="7467601"/>
            <a:ext cx="5386090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如果营销真的有江湖流派的话，那招商蛇口产园发展在长租公寓市场，绝对应属于名门正派。其打法守正出奇，基于市场洞察，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1143000" y="7670802"/>
            <a:ext cx="3173946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层层推进，步步为营，按照自己的营销逻辑形成从感官到感动的精妙拳法。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143000" y="7886700"/>
            <a:ext cx="5296322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月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日，招商蛇口的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Star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营销大奖公布，产园发展首次参与营销大奖角逐，旗下[壹]公寓团队就抱回两项大奖：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143000" y="8115301"/>
            <a:ext cx="2420534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招商[壹]公寓平面设计分享荣获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年度最佳广告作品奖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1143000" y="8343901"/>
            <a:ext cx="2260234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中国长租公寓市场研究荣获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2016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年度最佳研究成果奖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1143000" y="8572501"/>
            <a:ext cx="3829575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招商蛇口的营销精英不仅在传统地产板块，更在长租公寓大放异彩。接下来就是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Show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143000" y="8801101"/>
            <a:ext cx="1867499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年度最佳广告：招商[壹]公寓平面设计分享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1143001" y="9017000"/>
            <a:ext cx="480901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获奖理由：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143001" y="9245601"/>
            <a:ext cx="5070299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该作品立足长租公寓“壹栈”、“壹间”及“壹棠”三大产品线，通过对不同产品在色彩演绎、LOGO</a:t>
            </a:r>
            <a:r>
              <a:rPr lang="en-US" altLang="zh-CN" sz="7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演绎及平面设计上明确的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1143000" y="9448801"/>
            <a:ext cx="1731243" cy="13593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00"/>
              </a:lnSpc>
            </a:pPr>
            <a:r>
              <a:rPr lang="en-US" altLang="zh-CN" sz="75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区分，清晰向消费者传递了其核心价值。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1080</Words>
  <Application>Microsoft Office PowerPoint</Application>
  <PresentationFormat>自定义</PresentationFormat>
  <Paragraphs>122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微软雅黑</vt:lpstr>
      <vt:lpstr>Arial</vt:lpstr>
      <vt:lpstr>Calibri</vt:lpstr>
      <vt:lpstr>Times New Roman</vt:lpstr>
      <vt:lpstr>Office Theme</vt:lpstr>
      <vt:lpstr>PowerPoint 演示文稿</vt:lpstr>
      <vt:lpstr>知识星球 行业与管理资源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知识星球 行业与管理资源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zhang fq</cp:lastModifiedBy>
  <cp:revision>7</cp:revision>
  <dcterms:created xsi:type="dcterms:W3CDTF">2006-08-16T00:00:00Z</dcterms:created>
  <dcterms:modified xsi:type="dcterms:W3CDTF">2021-11-17T06:01:57Z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EC58B886A032490599B2A36CBE50D756</vt:lpwstr>
  </property>
  <property fmtid="{D5CDD505-2E9C-101B-9397-08002B2CF9AE}" pid="3" name="KSOProductBuildVer">
    <vt:lpwstr>2052-11.1.0.10938</vt:lpwstr>
  </property>
</Properties>
</file>